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7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67" r:id="rId10"/>
    <p:sldId id="268" r:id="rId11"/>
    <p:sldId id="269" r:id="rId12"/>
    <p:sldId id="276" r:id="rId13"/>
    <p:sldId id="277" r:id="rId14"/>
    <p:sldId id="278" r:id="rId15"/>
    <p:sldId id="300" r:id="rId16"/>
    <p:sldId id="264" r:id="rId17"/>
    <p:sldId id="279" r:id="rId18"/>
    <p:sldId id="280" r:id="rId19"/>
    <p:sldId id="282" r:id="rId20"/>
    <p:sldId id="273" r:id="rId21"/>
    <p:sldId id="274" r:id="rId22"/>
    <p:sldId id="283" r:id="rId23"/>
    <p:sldId id="284" r:id="rId24"/>
    <p:sldId id="287" r:id="rId25"/>
    <p:sldId id="285" r:id="rId26"/>
    <p:sldId id="286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7" r:id="rId35"/>
    <p:sldId id="298" r:id="rId36"/>
    <p:sldId id="296" r:id="rId37"/>
    <p:sldId id="299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85592" autoAdjust="0"/>
  </p:normalViewPr>
  <p:slideViewPr>
    <p:cSldViewPr snapToGrid="0">
      <p:cViewPr varScale="1">
        <p:scale>
          <a:sx n="98" d="100"/>
          <a:sy n="98" d="100"/>
        </p:scale>
        <p:origin x="1020" y="3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616BD-FF74-44CD-9D52-5FCB5C46D575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C8B77-EA58-4FD0-A648-A3E4C45256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771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551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137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559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981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57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994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594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174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302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363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229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855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216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920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912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72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616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8633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179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720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510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561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708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3876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75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1110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3034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4153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1307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0154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5279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7852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724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5870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5279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179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7221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2888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1274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8076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4104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6201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5866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596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0183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5061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6733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251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7439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0475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6771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2131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6394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5694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026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1925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8401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209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2195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5768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5969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943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26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6044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0043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057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893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176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356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C8B77-EA58-4FD0-A648-A3E4C45256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41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2C927E1-07EA-4763-8203-B7DA30B29EB4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0ACB558-30C1-43CF-B11D-16E414F83DA8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785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927E1-07EA-4763-8203-B7DA30B29EB4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B558-30C1-43CF-B11D-16E414F83D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70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927E1-07EA-4763-8203-B7DA30B29EB4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B558-30C1-43CF-B11D-16E414F83D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901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927E1-07EA-4763-8203-B7DA30B29EB4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B558-30C1-43CF-B11D-16E414F83D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217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927E1-07EA-4763-8203-B7DA30B29EB4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B558-30C1-43CF-B11D-16E414F83DA8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212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927E1-07EA-4763-8203-B7DA30B29EB4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B558-30C1-43CF-B11D-16E414F83D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924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927E1-07EA-4763-8203-B7DA30B29EB4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B558-30C1-43CF-B11D-16E414F83D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188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927E1-07EA-4763-8203-B7DA30B29EB4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B558-30C1-43CF-B11D-16E414F83D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14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927E1-07EA-4763-8203-B7DA30B29EB4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B558-30C1-43CF-B11D-16E414F83D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747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927E1-07EA-4763-8203-B7DA30B29EB4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B558-30C1-43CF-B11D-16E414F83D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22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927E1-07EA-4763-8203-B7DA30B29EB4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B558-30C1-43CF-B11D-16E414F83D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701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52C927E1-07EA-4763-8203-B7DA30B29EB4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0ACB558-30C1-43CF-B11D-16E414F83D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73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ave@dllewis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5C5D-B944-4725-8D23-A9CB9CB716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cap="none" dirty="0">
                <a:latin typeface="Abadi" panose="020B0604020202020204" pitchFamily="34" charset="0"/>
                <a:ea typeface="MS PGothic" panose="020B0600070205080204" pitchFamily="34" charset="-128"/>
                <a:cs typeface="Times New Roman" panose="02020603050405020304" pitchFamily="18" charset="0"/>
              </a:rPr>
              <a:t>Core APIs: </a:t>
            </a:r>
            <a:r>
              <a:rPr lang="en-US" cap="none" dirty="0" err="1">
                <a:latin typeface="Abadi" panose="020B0604020202020204" pitchFamily="34" charset="0"/>
                <a:ea typeface="MS PGothic" panose="020B0600070205080204" pitchFamily="34" charset="-128"/>
                <a:cs typeface="Times New Roman" panose="02020603050405020304" pitchFamily="18" charset="0"/>
              </a:rPr>
              <a:t>g</a:t>
            </a:r>
            <a:r>
              <a:rPr lang="en-US" b="1" cap="none" dirty="0" err="1">
                <a:latin typeface="Abadi" panose="020B0604020202020204" pitchFamily="34" charset="0"/>
                <a:ea typeface="MS PGothic" panose="020B0600070205080204" pitchFamily="34" charset="-128"/>
                <a:cs typeface="Times New Roman" panose="02020603050405020304" pitchFamily="18" charset="0"/>
              </a:rPr>
              <a:t>RPC</a:t>
            </a:r>
            <a:r>
              <a:rPr lang="en-US" b="1" cap="none" dirty="0">
                <a:latin typeface="Abadi" panose="020B0604020202020204" pitchFamily="34" charset="0"/>
                <a:ea typeface="MS PGothic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b="1" cap="none" dirty="0" err="1">
                <a:latin typeface="Abadi" panose="020B0604020202020204" pitchFamily="34" charset="0"/>
                <a:ea typeface="MS PGothic" panose="020B0600070205080204" pitchFamily="34" charset="-128"/>
                <a:cs typeface="Times New Roman" panose="02020603050405020304" pitchFamily="18" charset="0"/>
              </a:rPr>
              <a:t>GraphQL</a:t>
            </a:r>
            <a:r>
              <a:rPr lang="en-US" b="1" cap="none" dirty="0">
                <a:latin typeface="Abadi" panose="020B0604020202020204" pitchFamily="34" charset="0"/>
                <a:ea typeface="MS PGothic" panose="020B0600070205080204" pitchFamily="34" charset="-128"/>
                <a:cs typeface="Times New Roman" panose="02020603050405020304" pitchFamily="18" charset="0"/>
              </a:rPr>
              <a:t> or HATEOAS - what's a dev to do?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3A4DE-132D-442C-BFC3-C54B27F8C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9980" y="3869634"/>
            <a:ext cx="9367410" cy="210599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Dave Lewis</a:t>
            </a:r>
          </a:p>
          <a:p>
            <a:pPr algn="l"/>
            <a:r>
              <a:rPr lang="en-GB" dirty="0"/>
              <a:t>Lead Developer at iSAMS</a:t>
            </a:r>
          </a:p>
          <a:p>
            <a:pPr algn="l"/>
            <a:r>
              <a:rPr lang="en-GB" dirty="0"/>
              <a:t>Twitter: </a:t>
            </a:r>
            <a:r>
              <a:rPr lang="en-GB" dirty="0" err="1"/>
              <a:t>welshdave</a:t>
            </a:r>
            <a:endParaRPr lang="en-GB" dirty="0"/>
          </a:p>
          <a:p>
            <a:pPr algn="l"/>
            <a:r>
              <a:rPr lang="en-GB" dirty="0"/>
              <a:t>Email: </a:t>
            </a:r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dave@dllewis.org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390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750A46-74EF-4400-B3B3-659D01224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447" r="3" b="9524"/>
          <a:stretch/>
        </p:blipFill>
        <p:spPr>
          <a:xfrm>
            <a:off x="872064" y="857675"/>
            <a:ext cx="6045576" cy="514066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45D799B-292D-4D2B-8BAC-C19DDCDEF96C}"/>
              </a:ext>
            </a:extLst>
          </p:cNvPr>
          <p:cNvSpPr txBox="1">
            <a:spLocks/>
          </p:cNvSpPr>
          <p:nvPr/>
        </p:nvSpPr>
        <p:spPr>
          <a:xfrm>
            <a:off x="7558564" y="914399"/>
            <a:ext cx="3912583" cy="5254487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31520" indent="-4572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2800" b="1" strike="sngStrike" dirty="0">
                <a:ea typeface="+mn-ea"/>
                <a:cs typeface="+mn-cs"/>
              </a:rPr>
              <a:t>NET</a:t>
            </a:r>
            <a:r>
              <a:rPr lang="en-US" sz="2800" b="1" strike="sngStrike" dirty="0">
                <a:latin typeface="+mn-lt"/>
                <a:ea typeface="+mn-ea"/>
                <a:cs typeface="+mn-cs"/>
              </a:rPr>
              <a:t> Remoting</a:t>
            </a:r>
          </a:p>
          <a:p>
            <a:pPr marL="731520" indent="-4572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2800" b="1" strike="sngStrike" dirty="0">
                <a:latin typeface="+mn-lt"/>
                <a:ea typeface="+mn-ea"/>
                <a:cs typeface="+mn-cs"/>
              </a:rPr>
              <a:t>XML Web Services</a:t>
            </a:r>
          </a:p>
          <a:p>
            <a:pPr marL="731520" indent="-4572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2800" b="1" strike="sngStrike" dirty="0">
                <a:latin typeface="+mn-lt"/>
                <a:ea typeface="+mn-ea"/>
                <a:cs typeface="+mn-cs"/>
              </a:rPr>
              <a:t>WCF</a:t>
            </a:r>
          </a:p>
          <a:p>
            <a:pPr marL="342900" indent="-18288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en-US" sz="1600" b="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033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750A46-74EF-4400-B3B3-659D01224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447" r="3" b="9524"/>
          <a:stretch/>
        </p:blipFill>
        <p:spPr>
          <a:xfrm>
            <a:off x="872064" y="857675"/>
            <a:ext cx="6045576" cy="514066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45D799B-292D-4D2B-8BAC-C19DDCDEF96C}"/>
              </a:ext>
            </a:extLst>
          </p:cNvPr>
          <p:cNvSpPr txBox="1">
            <a:spLocks/>
          </p:cNvSpPr>
          <p:nvPr/>
        </p:nvSpPr>
        <p:spPr>
          <a:xfrm>
            <a:off x="7558564" y="914399"/>
            <a:ext cx="3912583" cy="5254487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31520" indent="-4572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2800" b="1" strike="sngStrike" dirty="0">
                <a:ea typeface="+mn-ea"/>
                <a:cs typeface="+mn-cs"/>
              </a:rPr>
              <a:t>NET</a:t>
            </a:r>
            <a:r>
              <a:rPr lang="en-US" sz="2800" b="1" strike="sngStrike" dirty="0">
                <a:latin typeface="+mn-lt"/>
                <a:ea typeface="+mn-ea"/>
                <a:cs typeface="+mn-cs"/>
              </a:rPr>
              <a:t> Remoting</a:t>
            </a:r>
          </a:p>
          <a:p>
            <a:pPr marL="731520" indent="-4572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2800" b="1" strike="sngStrike" dirty="0">
                <a:latin typeface="+mn-lt"/>
                <a:ea typeface="+mn-ea"/>
                <a:cs typeface="+mn-cs"/>
              </a:rPr>
              <a:t>XML Web Services</a:t>
            </a:r>
          </a:p>
          <a:p>
            <a:pPr marL="731520" indent="-4572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2800" b="1" strike="sngStrike" dirty="0">
                <a:latin typeface="+mn-lt"/>
                <a:ea typeface="+mn-ea"/>
                <a:cs typeface="+mn-cs"/>
              </a:rPr>
              <a:t>WCF</a:t>
            </a:r>
          </a:p>
          <a:p>
            <a:pPr marL="731520" indent="-4572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2800" b="1" dirty="0" err="1">
                <a:latin typeface="+mn-lt"/>
                <a:ea typeface="+mn-ea"/>
                <a:cs typeface="+mn-cs"/>
              </a:rPr>
              <a:t>ASP.Net</a:t>
            </a:r>
            <a:r>
              <a:rPr lang="en-US" sz="2800" b="1" dirty="0">
                <a:latin typeface="+mn-lt"/>
                <a:ea typeface="+mn-ea"/>
                <a:cs typeface="+mn-cs"/>
              </a:rPr>
              <a:t> Web API</a:t>
            </a:r>
          </a:p>
          <a:p>
            <a:pPr marL="342900" indent="-18288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en-US" sz="1600" b="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352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7DB032-53D6-4BD2-AD90-BACFF8D52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CD0CE-CE5D-47D0-AFC0-8C549DA71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6" y="604007"/>
            <a:ext cx="5752930" cy="5619820"/>
          </a:xfrm>
          <a:noFill/>
          <a:ln w="12700" cmpd="sng"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en-GB" sz="3600" dirty="0">
                <a:solidFill>
                  <a:srgbClr val="FFFFFF"/>
                </a:solidFill>
              </a:rPr>
              <a:t>So we just build a REST API using Web API, right?</a:t>
            </a: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192DE1-F7DC-4388-9930-A88123D9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2178" y="0"/>
            <a:ext cx="4139821" cy="6858000"/>
          </a:xfrm>
          <a:prstGeom prst="rect">
            <a:avLst/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39C17-0994-43E0-A657-B92434FE0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8657" y="604007"/>
            <a:ext cx="3439486" cy="5619820"/>
          </a:xfrm>
        </p:spPr>
        <p:txBody>
          <a:bodyPr anchor="ctr">
            <a:normAutofit/>
          </a:bodyPr>
          <a:lstStyle/>
          <a:p>
            <a:endParaRPr lang="en-GB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665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7DB032-53D6-4BD2-AD90-BACFF8D52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CD0CE-CE5D-47D0-AFC0-8C549DA71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6" y="604007"/>
            <a:ext cx="5752930" cy="5619820"/>
          </a:xfrm>
          <a:noFill/>
          <a:ln w="12700" cmpd="sng"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en-GB" sz="3600" dirty="0">
                <a:solidFill>
                  <a:srgbClr val="FFFFFF"/>
                </a:solidFill>
              </a:rPr>
              <a:t>So we just build a REST API using Web API, right?</a:t>
            </a: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192DE1-F7DC-4388-9930-A88123D9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2178" y="0"/>
            <a:ext cx="4139821" cy="6858000"/>
          </a:xfrm>
          <a:prstGeom prst="rect">
            <a:avLst/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39C17-0994-43E0-A657-B92434FE0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8657" y="604007"/>
            <a:ext cx="3439486" cy="5619820"/>
          </a:xfrm>
        </p:spPr>
        <p:txBody>
          <a:bodyPr anchor="ctr">
            <a:normAutofit/>
          </a:bodyPr>
          <a:lstStyle/>
          <a:p>
            <a:pPr marL="45720" indent="0">
              <a:buNone/>
            </a:pPr>
            <a:r>
              <a:rPr lang="en-GB" sz="1600" dirty="0">
                <a:solidFill>
                  <a:schemeClr val="tx1"/>
                </a:solidFill>
              </a:rPr>
              <a:t>I am getting frustrated  by the number of people calling any HTTP-based interface a REST API.</a:t>
            </a:r>
          </a:p>
          <a:p>
            <a:pPr marL="45720" indent="0" algn="r">
              <a:buNone/>
            </a:pPr>
            <a:r>
              <a:rPr lang="en-GB" sz="1400" dirty="0">
                <a:solidFill>
                  <a:schemeClr val="tx1"/>
                </a:solidFill>
              </a:rPr>
              <a:t>Roy Fielding</a:t>
            </a:r>
          </a:p>
          <a:p>
            <a:pPr marL="45720" indent="0" algn="r">
              <a:buNone/>
            </a:pPr>
            <a:r>
              <a:rPr lang="en-GB" sz="1100" dirty="0">
                <a:solidFill>
                  <a:schemeClr val="tx1"/>
                </a:solidFill>
              </a:rPr>
              <a:t>https://roy.gbiv.com/untangled/2008/rest-apis-must-be-hypertext-driven</a:t>
            </a:r>
          </a:p>
        </p:txBody>
      </p:sp>
    </p:spTree>
    <p:extLst>
      <p:ext uri="{BB962C8B-B14F-4D97-AF65-F5344CB8AC3E}">
        <p14:creationId xmlns:p14="http://schemas.microsoft.com/office/powerpoint/2010/main" val="115145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7DB032-53D6-4BD2-AD90-BACFF8D52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CD0CE-CE5D-47D0-AFC0-8C549DA71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6" y="604007"/>
            <a:ext cx="5752930" cy="5619820"/>
          </a:xfrm>
          <a:noFill/>
          <a:ln w="12700" cmpd="sng">
            <a:noFill/>
          </a:ln>
        </p:spPr>
        <p:txBody>
          <a:bodyPr anchor="ctr">
            <a:normAutofit/>
          </a:bodyPr>
          <a:lstStyle/>
          <a:p>
            <a:pPr algn="ctr"/>
            <a:endParaRPr lang="en-GB" sz="3600" dirty="0">
              <a:solidFill>
                <a:srgbClr val="FFFFFF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192DE1-F7DC-4388-9930-A88123D9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2178" y="0"/>
            <a:ext cx="4139821" cy="6858000"/>
          </a:xfrm>
          <a:prstGeom prst="rect">
            <a:avLst/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39C17-0994-43E0-A657-B92434FE0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8657" y="604007"/>
            <a:ext cx="3439486" cy="5619820"/>
          </a:xfrm>
        </p:spPr>
        <p:txBody>
          <a:bodyPr anchor="ctr">
            <a:normAutofit/>
          </a:bodyPr>
          <a:lstStyle/>
          <a:p>
            <a:pPr marL="45720" indent="0">
              <a:buNone/>
            </a:pPr>
            <a:r>
              <a:rPr lang="en-GB" sz="1600" dirty="0">
                <a:solidFill>
                  <a:schemeClr val="tx1"/>
                </a:solidFill>
              </a:rPr>
              <a:t>Even with the best of intentions, we just end up building systems that use JSON over HTTP APIs </a:t>
            </a:r>
            <a:endParaRPr lang="en-GB" sz="11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89B70-C464-407C-B45B-89073FCE1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14" y="1401725"/>
            <a:ext cx="6208293" cy="402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43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7DB032-53D6-4BD2-AD90-BACFF8D52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CD0CE-CE5D-47D0-AFC0-8C549DA71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6" y="604007"/>
            <a:ext cx="5752930" cy="5619820"/>
          </a:xfrm>
          <a:noFill/>
          <a:ln w="12700" cmpd="sng">
            <a:noFill/>
          </a:ln>
        </p:spPr>
        <p:txBody>
          <a:bodyPr anchor="ctr">
            <a:normAutofit/>
          </a:bodyPr>
          <a:lstStyle/>
          <a:p>
            <a:pPr algn="ctr"/>
            <a:endParaRPr lang="en-GB" sz="3600" dirty="0">
              <a:solidFill>
                <a:srgbClr val="FFFFFF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192DE1-F7DC-4388-9930-A88123D9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2178" y="0"/>
            <a:ext cx="4139821" cy="6858000"/>
          </a:xfrm>
          <a:prstGeom prst="rect">
            <a:avLst/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39C17-0994-43E0-A657-B92434FE0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8657" y="604007"/>
            <a:ext cx="3439486" cy="5619820"/>
          </a:xfrm>
        </p:spPr>
        <p:txBody>
          <a:bodyPr anchor="ctr">
            <a:normAutofit/>
          </a:bodyPr>
          <a:lstStyle/>
          <a:p>
            <a:pPr marL="4572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This is a common mistake by folks who were formerly deep in the Web Services world: to describe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REST as some sort of HTTP version of a SOAP/RPC interface.</a:t>
            </a:r>
          </a:p>
          <a:p>
            <a:pPr marL="45720" indent="0" algn="r">
              <a:buNone/>
            </a:pPr>
            <a:r>
              <a:rPr lang="en-GB" sz="1400" dirty="0">
                <a:solidFill>
                  <a:schemeClr val="tx1"/>
                </a:solidFill>
              </a:rPr>
              <a:t>Roy Fielding</a:t>
            </a:r>
          </a:p>
          <a:p>
            <a:pPr marL="45720" indent="0" algn="r">
              <a:buNone/>
            </a:pPr>
            <a:r>
              <a:rPr lang="en-GB" sz="1100" dirty="0">
                <a:solidFill>
                  <a:schemeClr val="tx1"/>
                </a:solidFill>
              </a:rPr>
              <a:t>https://www.infoq.com/news/2016/07/microsoft-rest-api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89B70-C464-407C-B45B-89073FCE1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14" y="1401725"/>
            <a:ext cx="6208293" cy="402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7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C8E824-E412-447F-970F-CF5722946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1999" cy="685799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71C934-7D7D-41C5-9203-CEA15E705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55058" cy="6858000"/>
          </a:xfrm>
          <a:prstGeom prst="rect">
            <a:avLst/>
          </a:prstGeom>
          <a:solidFill>
            <a:schemeClr val="accent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3F2F2-DF2A-4216-B632-F054A07A5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94" y="643466"/>
            <a:ext cx="3145871" cy="5547536"/>
          </a:xfrm>
          <a:noFill/>
          <a:ln w="12700" cmpd="sng">
            <a:noFill/>
          </a:ln>
        </p:spPr>
        <p:txBody>
          <a:bodyPr anchor="ctr" anchorCtr="0">
            <a:normAutofit/>
          </a:bodyPr>
          <a:lstStyle/>
          <a:p>
            <a:pPr algn="ctr"/>
            <a:r>
              <a:rPr lang="en-GB" sz="2800">
                <a:solidFill>
                  <a:srgbClr val="FFFFFF"/>
                </a:solidFill>
              </a:rPr>
              <a:t>So, what are the options?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2EF13-43D0-45E2-AFF0-3AEE0A915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009" y="643466"/>
            <a:ext cx="6755623" cy="5580362"/>
          </a:xfrm>
        </p:spPr>
        <p:txBody>
          <a:bodyPr anchor="ctr" anchorCtr="0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022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C8E824-E412-447F-970F-CF5722946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1999" cy="685799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71C934-7D7D-41C5-9203-CEA15E705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55058" cy="6858000"/>
          </a:xfrm>
          <a:prstGeom prst="rect">
            <a:avLst/>
          </a:prstGeom>
          <a:solidFill>
            <a:schemeClr val="accent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3F2F2-DF2A-4216-B632-F054A07A5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94" y="643466"/>
            <a:ext cx="3145871" cy="5547536"/>
          </a:xfrm>
          <a:noFill/>
          <a:ln w="12700" cmpd="sng">
            <a:noFill/>
          </a:ln>
        </p:spPr>
        <p:txBody>
          <a:bodyPr anchor="ctr" anchorCtr="0">
            <a:normAutofit/>
          </a:bodyPr>
          <a:lstStyle/>
          <a:p>
            <a:pPr algn="ctr"/>
            <a:r>
              <a:rPr lang="en-GB" sz="2800">
                <a:solidFill>
                  <a:srgbClr val="FFFFFF"/>
                </a:solidFill>
              </a:rPr>
              <a:t>So, what are the options?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D93F2A-1ABB-4582-9624-0FF7E588B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090" y="643466"/>
            <a:ext cx="1949819" cy="1949819"/>
          </a:xfrm>
        </p:spPr>
      </p:pic>
    </p:spTree>
    <p:extLst>
      <p:ext uri="{BB962C8B-B14F-4D97-AF65-F5344CB8AC3E}">
        <p14:creationId xmlns:p14="http://schemas.microsoft.com/office/powerpoint/2010/main" val="2630489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C8E824-E412-447F-970F-CF5722946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1999" cy="685799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71C934-7D7D-41C5-9203-CEA15E705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55058" cy="6858000"/>
          </a:xfrm>
          <a:prstGeom prst="rect">
            <a:avLst/>
          </a:prstGeom>
          <a:solidFill>
            <a:schemeClr val="accent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3F2F2-DF2A-4216-B632-F054A07A5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94" y="643466"/>
            <a:ext cx="3145871" cy="5547536"/>
          </a:xfrm>
          <a:noFill/>
          <a:ln w="12700" cmpd="sng">
            <a:noFill/>
          </a:ln>
        </p:spPr>
        <p:txBody>
          <a:bodyPr anchor="ctr" anchorCtr="0">
            <a:normAutofit/>
          </a:bodyPr>
          <a:lstStyle/>
          <a:p>
            <a:pPr algn="ctr"/>
            <a:r>
              <a:rPr lang="en-GB" sz="2800">
                <a:solidFill>
                  <a:srgbClr val="FFFFFF"/>
                </a:solidFill>
              </a:rPr>
              <a:t>So, what are the options?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D93F2A-1ABB-4582-9624-0FF7E588B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090" y="643466"/>
            <a:ext cx="1949819" cy="194981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D95F21-37BC-4823-80D2-E942663B6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85" y="2350857"/>
            <a:ext cx="5191729" cy="181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18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C8E824-E412-447F-970F-CF5722946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1999" cy="685799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71C934-7D7D-41C5-9203-CEA15E705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55058" cy="6858000"/>
          </a:xfrm>
          <a:prstGeom prst="rect">
            <a:avLst/>
          </a:prstGeom>
          <a:solidFill>
            <a:schemeClr val="accent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3F2F2-DF2A-4216-B632-F054A07A5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94" y="643466"/>
            <a:ext cx="3145871" cy="5547536"/>
          </a:xfrm>
          <a:noFill/>
          <a:ln w="12700" cmpd="sng">
            <a:noFill/>
          </a:ln>
        </p:spPr>
        <p:txBody>
          <a:bodyPr anchor="ctr" anchorCtr="0">
            <a:normAutofit/>
          </a:bodyPr>
          <a:lstStyle/>
          <a:p>
            <a:pPr algn="ctr"/>
            <a:r>
              <a:rPr lang="en-GB" sz="2800">
                <a:solidFill>
                  <a:srgbClr val="FFFFFF"/>
                </a:solidFill>
              </a:rPr>
              <a:t>So, what are the options?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D93F2A-1ABB-4582-9624-0FF7E588B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090" y="643466"/>
            <a:ext cx="1949819" cy="194981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D95F21-37BC-4823-80D2-E942663B6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85" y="2350857"/>
            <a:ext cx="5191729" cy="18171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E84A2F-C1F2-457C-A63B-9661573BB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399" y="4823455"/>
            <a:ext cx="2934109" cy="619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B2D473-932E-4063-917B-37E3A9494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054" y="5559384"/>
            <a:ext cx="4882491" cy="343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929BD-23EB-4E50-B65C-839A069AA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1829" y="4884493"/>
            <a:ext cx="835158" cy="362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A3A388-546E-4D05-B249-16BA091061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59" y="5019527"/>
            <a:ext cx="1721283" cy="539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AD4899-13CB-4657-93AC-44453CD864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2254" y="4523971"/>
            <a:ext cx="3475152" cy="59896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040B3F7-21E3-498F-9A6F-A9AA137C15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81475" y="4388810"/>
            <a:ext cx="1307933" cy="43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02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A566188-DA61-435D-B7D6-F237748F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CDD208-D64E-4053-BB7E-A9CF89D12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BCE11-89E8-41BA-B4BD-E2FCE086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67" y="863364"/>
            <a:ext cx="6657476" cy="5126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600" b="1" dirty="0">
                <a:solidFill>
                  <a:srgbClr val="FFFFFF"/>
                </a:solidFill>
              </a:rPr>
              <a:t>Life used to be so simple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3C2A17-5343-41E9-BE0B-BFA49AFA1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961243" y="2054826"/>
            <a:ext cx="0" cy="274320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039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ECAED9-D819-4581-98CF-276FA0DE7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954DBC-42F4-48AD-B601-9EE4882F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192" y="278977"/>
            <a:ext cx="11689617" cy="6300047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D2DBA-108A-489C-B13B-C58DB8856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744" y="1286934"/>
            <a:ext cx="3382834" cy="4809065"/>
          </a:xfrm>
          <a:noFill/>
          <a:ln w="12700" cmpd="sng">
            <a:noFill/>
          </a:ln>
        </p:spPr>
        <p:txBody>
          <a:bodyPr anchor="t">
            <a:normAutofit/>
          </a:bodyPr>
          <a:lstStyle/>
          <a:p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C991-A8CC-490F-AFB8-E6A6DC4D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310" y="1286934"/>
            <a:ext cx="6026561" cy="4809066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GB" sz="2800" dirty="0">
                <a:solidFill>
                  <a:schemeClr val="bg1"/>
                </a:solidFill>
              </a:rPr>
              <a:t>Built on top of HTTP/2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A3BD805-028F-4B8A-A134-D021A2215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44" y="1286934"/>
            <a:ext cx="3382834" cy="3382834"/>
          </a:xfr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4984311-9DEB-4F8B-B277-BE4E38FAE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44" y="1286934"/>
            <a:ext cx="3382834" cy="3382834"/>
          </a:xfrm>
        </p:spPr>
      </p:pic>
    </p:spTree>
    <p:extLst>
      <p:ext uri="{BB962C8B-B14F-4D97-AF65-F5344CB8AC3E}">
        <p14:creationId xmlns:p14="http://schemas.microsoft.com/office/powerpoint/2010/main" val="3585403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ECAED9-D819-4581-98CF-276FA0DE7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954DBC-42F4-48AD-B601-9EE4882F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192" y="278977"/>
            <a:ext cx="11689617" cy="6300047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D2DBA-108A-489C-B13B-C58DB8856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744" y="1286934"/>
            <a:ext cx="3382834" cy="4809065"/>
          </a:xfrm>
          <a:noFill/>
          <a:ln w="12700" cmpd="sng">
            <a:noFill/>
          </a:ln>
        </p:spPr>
        <p:txBody>
          <a:bodyPr anchor="t">
            <a:normAutofit/>
          </a:bodyPr>
          <a:lstStyle/>
          <a:p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C991-A8CC-490F-AFB8-E6A6DC4D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310" y="1286934"/>
            <a:ext cx="6026561" cy="4809066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GB" sz="2800" dirty="0">
                <a:solidFill>
                  <a:schemeClr val="bg1"/>
                </a:solidFill>
              </a:rPr>
              <a:t>Built on top of HTTP/2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GB" sz="2800" dirty="0">
                <a:solidFill>
                  <a:schemeClr val="bg1"/>
                </a:solidFill>
              </a:rPr>
              <a:t>Uses protocol buffers for serialization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487EC84-C07D-4BD1-8D33-35EC35E3B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44" y="1286934"/>
            <a:ext cx="3382834" cy="3382834"/>
          </a:xfrm>
        </p:spPr>
      </p:pic>
    </p:spTree>
    <p:extLst>
      <p:ext uri="{BB962C8B-B14F-4D97-AF65-F5344CB8AC3E}">
        <p14:creationId xmlns:p14="http://schemas.microsoft.com/office/powerpoint/2010/main" val="3957319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ECAED9-D819-4581-98CF-276FA0DE7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954DBC-42F4-48AD-B601-9EE4882F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192" y="278977"/>
            <a:ext cx="11689617" cy="6300047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D2DBA-108A-489C-B13B-C58DB8856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744" y="1286934"/>
            <a:ext cx="3382834" cy="4809065"/>
          </a:xfrm>
          <a:noFill/>
          <a:ln w="12700" cmpd="sng">
            <a:noFill/>
          </a:ln>
        </p:spPr>
        <p:txBody>
          <a:bodyPr anchor="t">
            <a:normAutofit/>
          </a:bodyPr>
          <a:lstStyle/>
          <a:p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C991-A8CC-490F-AFB8-E6A6DC4D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310" y="1286934"/>
            <a:ext cx="6026561" cy="4809066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GB" sz="2800" dirty="0">
                <a:solidFill>
                  <a:schemeClr val="bg1"/>
                </a:solidFill>
              </a:rPr>
              <a:t>Built on top of HTTP/2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GB" sz="2800" dirty="0">
                <a:solidFill>
                  <a:schemeClr val="bg1"/>
                </a:solidFill>
              </a:rPr>
              <a:t>Uses protocol buffers for serialization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GB" sz="2800" dirty="0">
                <a:solidFill>
                  <a:schemeClr val="bg1"/>
                </a:solidFill>
              </a:rPr>
              <a:t>Clients use a stub to make calls to the server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en-GB" sz="28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en-GB" sz="28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F6FEBC6-013E-46A6-9183-04E0CC1B5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44" y="1286934"/>
            <a:ext cx="3382834" cy="3382834"/>
          </a:xfrm>
        </p:spPr>
      </p:pic>
    </p:spTree>
    <p:extLst>
      <p:ext uri="{BB962C8B-B14F-4D97-AF65-F5344CB8AC3E}">
        <p14:creationId xmlns:p14="http://schemas.microsoft.com/office/powerpoint/2010/main" val="2965974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E9335BA-BF48-4240-AAEA-30DF8B31C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82" y="243840"/>
            <a:ext cx="770860" cy="77086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B2CC05-606F-4C1B-96DD-65DCC8C6C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662" y="0"/>
            <a:ext cx="8722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27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E9335BA-BF48-4240-AAEA-30DF8B31C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82" y="243840"/>
            <a:ext cx="770860" cy="770860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C738F0-9882-4E56-8B31-44B903CEC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662" y="0"/>
            <a:ext cx="8722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46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E9335BA-BF48-4240-AAEA-30DF8B31C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82" y="243840"/>
            <a:ext cx="770860" cy="770860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AC1F2C-042A-480C-A500-54FC32319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662" y="0"/>
            <a:ext cx="8722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63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E9335BA-BF48-4240-AAEA-30DF8B31C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82" y="243840"/>
            <a:ext cx="770860" cy="77086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67CE7-7FA8-4BA0-84F8-F615A042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662" y="0"/>
            <a:ext cx="8722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40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E9335BA-BF48-4240-AAEA-30DF8B31C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82" y="243840"/>
            <a:ext cx="770860" cy="77086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B2CC05-606F-4C1B-96DD-65DCC8C6C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662" y="0"/>
            <a:ext cx="8722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04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E9335BA-BF48-4240-AAEA-30DF8B31C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82" y="243840"/>
            <a:ext cx="770860" cy="77086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B086C2-082F-4C1C-AA5C-90524669B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662" y="0"/>
            <a:ext cx="8722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93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E9335BA-BF48-4240-AAEA-30DF8B31C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82" y="243840"/>
            <a:ext cx="770860" cy="770860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1107789-4D57-42DD-875B-3902D5618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662" y="0"/>
            <a:ext cx="8722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19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A566188-DA61-435D-B7D6-F237748F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CDD208-D64E-4053-BB7E-A9CF89D12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BCE11-89E8-41BA-B4BD-E2FCE086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67" y="863364"/>
            <a:ext cx="6657476" cy="5126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600" b="1" dirty="0">
                <a:solidFill>
                  <a:srgbClr val="FFFFFF"/>
                </a:solidFill>
              </a:rPr>
              <a:t>Life used to be so simple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3C2A17-5343-41E9-BE0B-BFA49AFA1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961243" y="2054826"/>
            <a:ext cx="0" cy="274320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88AF6865-A1CC-412A-9B26-C2D6EDBF0C26}"/>
              </a:ext>
            </a:extLst>
          </p:cNvPr>
          <p:cNvSpPr txBox="1">
            <a:spLocks/>
          </p:cNvSpPr>
          <p:nvPr/>
        </p:nvSpPr>
        <p:spPr>
          <a:xfrm>
            <a:off x="8217269" y="863364"/>
            <a:ext cx="3556607" cy="512612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FFFFFF"/>
                </a:solidFill>
              </a:rPr>
              <a:t>.NET Remoting</a:t>
            </a:r>
          </a:p>
          <a:p>
            <a:pPr marL="342900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376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E9335BA-BF48-4240-AAEA-30DF8B31C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82" y="243840"/>
            <a:ext cx="770860" cy="77086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824135-6A90-4ABF-9EBF-4B24CFD35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812" y="0"/>
            <a:ext cx="9148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22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ECAED9-D819-4581-98CF-276FA0DE7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954DBC-42F4-48AD-B601-9EE4882F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192" y="278977"/>
            <a:ext cx="11689617" cy="6300047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D2DBA-108A-489C-B13B-C58DB8856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744" y="1286934"/>
            <a:ext cx="3382834" cy="4809065"/>
          </a:xfrm>
          <a:noFill/>
          <a:ln w="12700" cmpd="sng">
            <a:noFill/>
          </a:ln>
        </p:spPr>
        <p:txBody>
          <a:bodyPr anchor="t">
            <a:normAutofit/>
          </a:bodyPr>
          <a:lstStyle/>
          <a:p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C991-A8CC-490F-AFB8-E6A6DC4D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310" y="1286934"/>
            <a:ext cx="6026561" cy="4809066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1"/>
                </a:solidFill>
              </a:rPr>
              <a:t>Ideal for internal services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en-GB" sz="28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F6FEBC6-013E-46A6-9183-04E0CC1B5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44" y="1286934"/>
            <a:ext cx="3382834" cy="3382834"/>
          </a:xfrm>
        </p:spPr>
      </p:pic>
    </p:spTree>
    <p:extLst>
      <p:ext uri="{BB962C8B-B14F-4D97-AF65-F5344CB8AC3E}">
        <p14:creationId xmlns:p14="http://schemas.microsoft.com/office/powerpoint/2010/main" val="2112923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ECAED9-D819-4581-98CF-276FA0DE7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954DBC-42F4-48AD-B601-9EE4882F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192" y="278977"/>
            <a:ext cx="11689617" cy="6300047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D2DBA-108A-489C-B13B-C58DB8856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744" y="1286934"/>
            <a:ext cx="3382834" cy="4809065"/>
          </a:xfrm>
          <a:noFill/>
          <a:ln w="12700" cmpd="sng">
            <a:noFill/>
          </a:ln>
        </p:spPr>
        <p:txBody>
          <a:bodyPr anchor="t">
            <a:normAutofit/>
          </a:bodyPr>
          <a:lstStyle/>
          <a:p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C991-A8CC-490F-AFB8-E6A6DC4D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310" y="1286934"/>
            <a:ext cx="6026561" cy="4809066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1"/>
                </a:solidFill>
              </a:rPr>
              <a:t>Ideal for internal services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1"/>
                </a:solidFill>
              </a:rPr>
              <a:t>Users are using an SDK you provide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GB" sz="28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GB" sz="28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F6FEBC6-013E-46A6-9183-04E0CC1B5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44" y="1286934"/>
            <a:ext cx="3382834" cy="3382834"/>
          </a:xfrm>
        </p:spPr>
      </p:pic>
    </p:spTree>
    <p:extLst>
      <p:ext uri="{BB962C8B-B14F-4D97-AF65-F5344CB8AC3E}">
        <p14:creationId xmlns:p14="http://schemas.microsoft.com/office/powerpoint/2010/main" val="2241988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ECAED9-D819-4581-98CF-276FA0DE7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954DBC-42F4-48AD-B601-9EE4882F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192" y="278977"/>
            <a:ext cx="11689617" cy="6300047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D2DBA-108A-489C-B13B-C58DB8856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744" y="1286934"/>
            <a:ext cx="3382834" cy="4809065"/>
          </a:xfrm>
          <a:noFill/>
          <a:ln w="12700" cmpd="sng">
            <a:noFill/>
          </a:ln>
        </p:spPr>
        <p:txBody>
          <a:bodyPr anchor="t">
            <a:normAutofit/>
          </a:bodyPr>
          <a:lstStyle/>
          <a:p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C991-A8CC-490F-AFB8-E6A6DC4D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310" y="1286934"/>
            <a:ext cx="6026561" cy="4809066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1"/>
                </a:solidFill>
              </a:rPr>
              <a:t>Ideal for internal services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1"/>
                </a:solidFill>
              </a:rPr>
              <a:t>Users are using an SDK you provide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1"/>
                </a:solidFill>
              </a:rPr>
              <a:t>It’s not so great for the web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GB" sz="28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GB" sz="28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F6FEBC6-013E-46A6-9183-04E0CC1B5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44" y="1286934"/>
            <a:ext cx="3382834" cy="3382834"/>
          </a:xfrm>
        </p:spPr>
      </p:pic>
    </p:spTree>
    <p:extLst>
      <p:ext uri="{BB962C8B-B14F-4D97-AF65-F5344CB8AC3E}">
        <p14:creationId xmlns:p14="http://schemas.microsoft.com/office/powerpoint/2010/main" val="2215068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ECAED9-D819-4581-98CF-276FA0DE7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954DBC-42F4-48AD-B601-9EE4882F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192" y="278977"/>
            <a:ext cx="11689617" cy="6300047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D2DBA-108A-489C-B13B-C58DB8856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744" y="1286934"/>
            <a:ext cx="3382834" cy="4809065"/>
          </a:xfrm>
          <a:noFill/>
          <a:ln w="12700" cmpd="sng">
            <a:noFill/>
          </a:ln>
        </p:spPr>
        <p:txBody>
          <a:bodyPr anchor="t">
            <a:normAutofit/>
          </a:bodyPr>
          <a:lstStyle/>
          <a:p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C991-A8CC-490F-AFB8-E6A6DC4D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310" y="1286934"/>
            <a:ext cx="6026561" cy="4809066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1"/>
                </a:solidFill>
              </a:rPr>
              <a:t>Ideal for internal services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1"/>
                </a:solidFill>
              </a:rPr>
              <a:t>Users are using an SDK you provide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1"/>
                </a:solidFill>
              </a:rPr>
              <a:t>It’s not so great for the web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1"/>
                </a:solidFill>
              </a:rPr>
              <a:t>Tooling not so mature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GB" sz="28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GB" sz="28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F6FEBC6-013E-46A6-9183-04E0CC1B5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44" y="1286934"/>
            <a:ext cx="3382834" cy="3382834"/>
          </a:xfrm>
        </p:spPr>
      </p:pic>
    </p:spTree>
    <p:extLst>
      <p:ext uri="{BB962C8B-B14F-4D97-AF65-F5344CB8AC3E}">
        <p14:creationId xmlns:p14="http://schemas.microsoft.com/office/powerpoint/2010/main" val="2642972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ECAED9-D819-4581-98CF-276FA0DE7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954DBC-42F4-48AD-B601-9EE4882F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192" y="278977"/>
            <a:ext cx="11689617" cy="6300047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D2DBA-108A-489C-B13B-C58DB8856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744" y="1286934"/>
            <a:ext cx="3382834" cy="4809065"/>
          </a:xfrm>
          <a:noFill/>
          <a:ln w="12700" cmpd="sng">
            <a:noFill/>
          </a:ln>
        </p:spPr>
        <p:txBody>
          <a:bodyPr anchor="t">
            <a:normAutofit/>
          </a:bodyPr>
          <a:lstStyle/>
          <a:p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C991-A8CC-490F-AFB8-E6A6DC4D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310" y="1286934"/>
            <a:ext cx="6026561" cy="4809066"/>
          </a:xfrm>
        </p:spPr>
        <p:txBody>
          <a:bodyPr anchor="t">
            <a:normAutofit lnSpcReduction="10000"/>
          </a:bodyPr>
          <a:lstStyle/>
          <a:p>
            <a:pPr marL="45720" indent="0">
              <a:lnSpc>
                <a:spcPct val="150000"/>
              </a:lnSpc>
              <a:buClr>
                <a:schemeClr val="bg1"/>
              </a:buClr>
              <a:buNone/>
            </a:pPr>
            <a:r>
              <a:rPr lang="en-GB" sz="2800" dirty="0">
                <a:solidFill>
                  <a:schemeClr val="bg1"/>
                </a:solidFill>
              </a:rPr>
              <a:t>Links:</a:t>
            </a:r>
          </a:p>
          <a:p>
            <a:pPr marL="45720" indent="0">
              <a:lnSpc>
                <a:spcPct val="150000"/>
              </a:lnSpc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https://grpc.io/</a:t>
            </a:r>
          </a:p>
          <a:p>
            <a:pPr marL="45720" indent="0">
              <a:lnSpc>
                <a:spcPct val="150000"/>
              </a:lnSpc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https://github.com/grpc/grpc-web</a:t>
            </a:r>
          </a:p>
          <a:p>
            <a:pPr marL="45720" indent="0">
              <a:lnSpc>
                <a:spcPct val="150000"/>
              </a:lnSpc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https://github.com/grpc-ecosystem/grpc-gateway</a:t>
            </a:r>
          </a:p>
          <a:p>
            <a:pPr marL="45720" indent="0">
              <a:lnSpc>
                <a:spcPct val="150000"/>
              </a:lnSpc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https://github.com/jnewmano/grpc-json-proxy</a:t>
            </a:r>
          </a:p>
          <a:p>
            <a:pPr marL="45720" indent="0">
              <a:lnSpc>
                <a:spcPct val="150000"/>
              </a:lnSpc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https://www.envoyproxy.io/</a:t>
            </a:r>
          </a:p>
          <a:p>
            <a:pPr marL="45720" indent="0">
              <a:lnSpc>
                <a:spcPct val="150000"/>
              </a:lnSpc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https://www.nginx.com/blog/nginx-1-13-10-grpc/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F6FEBC6-013E-46A6-9183-04E0CC1B5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44" y="1286934"/>
            <a:ext cx="3382834" cy="3382834"/>
          </a:xfrm>
        </p:spPr>
      </p:pic>
    </p:spTree>
    <p:extLst>
      <p:ext uri="{BB962C8B-B14F-4D97-AF65-F5344CB8AC3E}">
        <p14:creationId xmlns:p14="http://schemas.microsoft.com/office/powerpoint/2010/main" val="3384318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AE8DEC-B5A5-4C46-B554-759A0EF6D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4" y="2624109"/>
            <a:ext cx="4593715" cy="1607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A9282-42DF-44A8-91FA-1BF248FF1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737191"/>
            <a:ext cx="5364444" cy="535880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GB" sz="2800" dirty="0"/>
              <a:t>Normally operates over HTTP</a:t>
            </a:r>
          </a:p>
        </p:txBody>
      </p:sp>
    </p:spTree>
    <p:extLst>
      <p:ext uri="{BB962C8B-B14F-4D97-AF65-F5344CB8AC3E}">
        <p14:creationId xmlns:p14="http://schemas.microsoft.com/office/powerpoint/2010/main" val="1123333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AE8DEC-B5A5-4C46-B554-759A0EF6D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4" y="2624109"/>
            <a:ext cx="4593715" cy="1607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A9282-42DF-44A8-91FA-1BF248FF1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737191"/>
            <a:ext cx="5364444" cy="535880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GB" sz="2800" dirty="0"/>
              <a:t>Normally operates over HTTP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GB" sz="2800" dirty="0"/>
              <a:t>Provides a way of querying your existing data</a:t>
            </a:r>
          </a:p>
        </p:txBody>
      </p:sp>
    </p:spTree>
    <p:extLst>
      <p:ext uri="{BB962C8B-B14F-4D97-AF65-F5344CB8AC3E}">
        <p14:creationId xmlns:p14="http://schemas.microsoft.com/office/powerpoint/2010/main" val="2287341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AE8DEC-B5A5-4C46-B554-759A0EF6D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4" y="2624109"/>
            <a:ext cx="4593715" cy="1607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A9282-42DF-44A8-91FA-1BF248FF1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737191"/>
            <a:ext cx="5364444" cy="535880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GB" sz="2800" dirty="0"/>
              <a:t>Normally operates over HTTP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GB" sz="2800" dirty="0"/>
              <a:t>Provides a way of querying your existing data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GB" sz="2800" dirty="0"/>
              <a:t>Better query efficiency</a:t>
            </a:r>
          </a:p>
        </p:txBody>
      </p:sp>
    </p:spTree>
    <p:extLst>
      <p:ext uri="{BB962C8B-B14F-4D97-AF65-F5344CB8AC3E}">
        <p14:creationId xmlns:p14="http://schemas.microsoft.com/office/powerpoint/2010/main" val="223467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9EA648-BF8D-421F-8AE6-8C45EDDA4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" y="462156"/>
            <a:ext cx="1433894" cy="501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EE6B3-9C9B-4469-9EAD-4BB90FFEA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662" y="0"/>
            <a:ext cx="8722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02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A566188-DA61-435D-B7D6-F237748F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CDD208-D64E-4053-BB7E-A9CF89D12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BCE11-89E8-41BA-B4BD-E2FCE086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67" y="863364"/>
            <a:ext cx="6657476" cy="5126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600" b="1" dirty="0">
                <a:solidFill>
                  <a:srgbClr val="FFFFFF"/>
                </a:solidFill>
              </a:rPr>
              <a:t>Life used to be so simple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3C2A17-5343-41E9-BE0B-BFA49AFA1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961243" y="2054826"/>
            <a:ext cx="0" cy="274320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88AF6865-A1CC-412A-9B26-C2D6EDBF0C26}"/>
              </a:ext>
            </a:extLst>
          </p:cNvPr>
          <p:cNvSpPr txBox="1">
            <a:spLocks/>
          </p:cNvSpPr>
          <p:nvPr/>
        </p:nvSpPr>
        <p:spPr>
          <a:xfrm>
            <a:off x="8217269" y="863364"/>
            <a:ext cx="3556607" cy="512612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FFFFFF"/>
                </a:solidFill>
              </a:rPr>
              <a:t>.NET Remoting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FFFFFF"/>
                </a:solidFill>
              </a:rPr>
              <a:t>XML Web Services</a:t>
            </a:r>
          </a:p>
          <a:p>
            <a:pPr marL="457200" indent="-457200">
              <a:lnSpc>
                <a:spcPct val="85000"/>
              </a:lnSpc>
              <a:buFont typeface="Wingdings" panose="05000000000000000000" pitchFamily="2" charset="2"/>
              <a:buChar char="ü"/>
            </a:pPr>
            <a:endParaRPr lang="en-US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37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9EA648-BF8D-421F-8AE6-8C45EDDA4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" y="462156"/>
            <a:ext cx="1433894" cy="5018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F911EB-1C5B-4C0D-B96D-6620D0EBC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662" y="0"/>
            <a:ext cx="8722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43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9EA648-BF8D-421F-8AE6-8C45EDDA4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" y="462156"/>
            <a:ext cx="1433894" cy="50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517839-9700-4CCF-9A2E-ACBEE182C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662" y="0"/>
            <a:ext cx="8722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26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9EA648-BF8D-421F-8AE6-8C45EDDA4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" y="462156"/>
            <a:ext cx="1433894" cy="5018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D152EF-D253-4A05-B503-D5A39404D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662" y="0"/>
            <a:ext cx="8722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48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9EA648-BF8D-421F-8AE6-8C45EDDA4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" y="462156"/>
            <a:ext cx="1433894" cy="5018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D9E849-5F63-4B49-80B6-0A8C15079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290" y="0"/>
            <a:ext cx="879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7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9EA648-BF8D-421F-8AE6-8C45EDDA4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" y="462156"/>
            <a:ext cx="1433894" cy="50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E65DDE-49EE-445E-9804-05D214095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290" y="0"/>
            <a:ext cx="879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22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9EA648-BF8D-421F-8AE6-8C45EDDA4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" y="462156"/>
            <a:ext cx="1433894" cy="5018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DB9F8F-B283-4FBB-9467-CC786BFCF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290" y="0"/>
            <a:ext cx="879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45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9EA648-BF8D-421F-8AE6-8C45EDDA4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" y="462156"/>
            <a:ext cx="1433894" cy="50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141E32-3BCD-45D3-9EA5-04265AB15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144" y="0"/>
            <a:ext cx="8843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133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9EA648-BF8D-421F-8AE6-8C45EDDA4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" y="462156"/>
            <a:ext cx="1433894" cy="5018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292E25-BF70-47AF-9D92-AF4E23F93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144" y="0"/>
            <a:ext cx="8843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67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9EA648-BF8D-421F-8AE6-8C45EDDA4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" y="462156"/>
            <a:ext cx="1433894" cy="501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4AC14B-4F48-492E-89FF-2E6058B1D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290" y="0"/>
            <a:ext cx="879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20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AE8DEC-B5A5-4C46-B554-759A0EF6D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4" y="2624109"/>
            <a:ext cx="4593715" cy="1607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A9282-42DF-44A8-91FA-1BF248FF1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737191"/>
            <a:ext cx="5364444" cy="535880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2800" dirty="0"/>
              <a:t>Great for data-centric APIs</a:t>
            </a:r>
          </a:p>
        </p:txBody>
      </p:sp>
    </p:spTree>
    <p:extLst>
      <p:ext uri="{BB962C8B-B14F-4D97-AF65-F5344CB8AC3E}">
        <p14:creationId xmlns:p14="http://schemas.microsoft.com/office/powerpoint/2010/main" val="2583108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A566188-DA61-435D-B7D6-F237748F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CDD208-D64E-4053-BB7E-A9CF89D12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BCE11-89E8-41BA-B4BD-E2FCE086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67" y="863364"/>
            <a:ext cx="6657476" cy="5126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600" b="1" dirty="0">
                <a:solidFill>
                  <a:srgbClr val="FFFFFF"/>
                </a:solidFill>
              </a:rPr>
              <a:t>Life used to be so simple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3C2A17-5343-41E9-BE0B-BFA49AFA1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961243" y="2054826"/>
            <a:ext cx="0" cy="274320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88AF6865-A1CC-412A-9B26-C2D6EDBF0C26}"/>
              </a:ext>
            </a:extLst>
          </p:cNvPr>
          <p:cNvSpPr txBox="1">
            <a:spLocks/>
          </p:cNvSpPr>
          <p:nvPr/>
        </p:nvSpPr>
        <p:spPr>
          <a:xfrm>
            <a:off x="8217269" y="863364"/>
            <a:ext cx="3556607" cy="512612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FFFFFF"/>
                </a:solidFill>
              </a:rPr>
              <a:t>.NET Remoting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FFFFFF"/>
                </a:solidFill>
              </a:rPr>
              <a:t>XML Web Services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FFFFFF"/>
                </a:solidFill>
              </a:rPr>
              <a:t>WCF</a:t>
            </a:r>
          </a:p>
          <a:p>
            <a:pPr marL="457200" indent="-457200">
              <a:lnSpc>
                <a:spcPct val="85000"/>
              </a:lnSpc>
              <a:buFont typeface="Wingdings" panose="05000000000000000000" pitchFamily="2" charset="2"/>
              <a:buChar char="ü"/>
            </a:pPr>
            <a:endParaRPr lang="en-US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95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AE8DEC-B5A5-4C46-B554-759A0EF6D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4" y="2624109"/>
            <a:ext cx="4593715" cy="1607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A9282-42DF-44A8-91FA-1BF248FF1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737191"/>
            <a:ext cx="5364444" cy="535880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2800" dirty="0"/>
              <a:t>Great for data-centric APIs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2800" dirty="0"/>
              <a:t>Allows good control over data access</a:t>
            </a:r>
          </a:p>
        </p:txBody>
      </p:sp>
    </p:spTree>
    <p:extLst>
      <p:ext uri="{BB962C8B-B14F-4D97-AF65-F5344CB8AC3E}">
        <p14:creationId xmlns:p14="http://schemas.microsoft.com/office/powerpoint/2010/main" val="80789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AE8DEC-B5A5-4C46-B554-759A0EF6D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4" y="2624109"/>
            <a:ext cx="4593715" cy="1607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A9282-42DF-44A8-91FA-1BF248FF1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737191"/>
            <a:ext cx="5364444" cy="535880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2800" dirty="0"/>
              <a:t>Great for data-centric APIs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2800" dirty="0"/>
              <a:t>Allows good control over data access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2800" dirty="0"/>
              <a:t>Works well for the web</a:t>
            </a:r>
          </a:p>
        </p:txBody>
      </p:sp>
    </p:spTree>
    <p:extLst>
      <p:ext uri="{BB962C8B-B14F-4D97-AF65-F5344CB8AC3E}">
        <p14:creationId xmlns:p14="http://schemas.microsoft.com/office/powerpoint/2010/main" val="3441944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AE8DEC-B5A5-4C46-B554-759A0EF6D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4" y="2624109"/>
            <a:ext cx="4593715" cy="1607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A9282-42DF-44A8-91FA-1BF248FF1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737191"/>
            <a:ext cx="5364444" cy="535880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2800" dirty="0"/>
              <a:t>Great for data-centric APIs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2800" dirty="0"/>
              <a:t>Allows good control over data access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2800" dirty="0"/>
              <a:t>Works well for the web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2800" dirty="0"/>
              <a:t>Has some nice tooling</a:t>
            </a:r>
          </a:p>
        </p:txBody>
      </p:sp>
    </p:spTree>
    <p:extLst>
      <p:ext uri="{BB962C8B-B14F-4D97-AF65-F5344CB8AC3E}">
        <p14:creationId xmlns:p14="http://schemas.microsoft.com/office/powerpoint/2010/main" val="2929605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AE8DEC-B5A5-4C46-B554-759A0EF6D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4" y="2624109"/>
            <a:ext cx="4593715" cy="1607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A9282-42DF-44A8-91FA-1BF248FF1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737191"/>
            <a:ext cx="5364444" cy="5358809"/>
          </a:xfrm>
        </p:spPr>
        <p:txBody>
          <a:bodyPr>
            <a:normAutofit/>
          </a:bodyPr>
          <a:lstStyle/>
          <a:p>
            <a:pPr marL="45720" indent="0">
              <a:lnSpc>
                <a:spcPct val="200000"/>
              </a:lnSpc>
              <a:buNone/>
            </a:pPr>
            <a:r>
              <a:rPr lang="en-GB" sz="2800" dirty="0"/>
              <a:t>Links: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GB" dirty="0"/>
              <a:t>https://graphql.org/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GB" dirty="0"/>
              <a:t>https://github.com/graphql-dotnet/graphql-dotnet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GB" dirty="0"/>
              <a:t>https://github.com/graphql/graphiql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GB" dirty="0"/>
              <a:t>https://github.com/graphql-dotnet/graphql-client</a:t>
            </a:r>
          </a:p>
          <a:p>
            <a:pPr marL="45720" indent="0">
              <a:lnSpc>
                <a:spcPct val="15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2305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ECAED9-D819-4581-98CF-276FA0DE7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954DBC-42F4-48AD-B601-9EE4882F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192" y="278977"/>
            <a:ext cx="11689617" cy="6300047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C991-A8CC-490F-AFB8-E6A6DC4D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310" y="1286934"/>
            <a:ext cx="6026561" cy="4809066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GB" sz="2800" dirty="0">
                <a:solidFill>
                  <a:schemeClr val="bg1"/>
                </a:solidFill>
              </a:rPr>
              <a:t>Not a single standard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07F503-BEBF-4949-9D1B-0BBE3627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8" y="3092498"/>
            <a:ext cx="3475152" cy="5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920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ECAED9-D819-4581-98CF-276FA0DE7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954DBC-42F4-48AD-B601-9EE4882F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192" y="278977"/>
            <a:ext cx="11689617" cy="6300047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C991-A8CC-490F-AFB8-E6A6DC4D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310" y="1286934"/>
            <a:ext cx="6026561" cy="4809066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GB" sz="2800" dirty="0">
                <a:solidFill>
                  <a:schemeClr val="bg1"/>
                </a:solidFill>
              </a:rPr>
              <a:t>Not a single standard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GB" sz="2800" dirty="0">
                <a:solidFill>
                  <a:schemeClr val="bg1"/>
                </a:solidFill>
              </a:rPr>
              <a:t>A component of REST application architecture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07F503-BEBF-4949-9D1B-0BBE3627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8" y="3092498"/>
            <a:ext cx="3475152" cy="5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94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ECAED9-D819-4581-98CF-276FA0DE7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954DBC-42F4-48AD-B601-9EE4882F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192" y="278977"/>
            <a:ext cx="11689617" cy="6300047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C991-A8CC-490F-AFB8-E6A6DC4D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310" y="1286934"/>
            <a:ext cx="6026561" cy="4809066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GB" sz="2800" dirty="0">
                <a:solidFill>
                  <a:schemeClr val="bg1"/>
                </a:solidFill>
              </a:rPr>
              <a:t>Not a single standard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GB" sz="2800" dirty="0">
                <a:solidFill>
                  <a:schemeClr val="bg1"/>
                </a:solidFill>
              </a:rPr>
              <a:t>A component of REST application architecture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GB" sz="2800" dirty="0">
                <a:solidFill>
                  <a:schemeClr val="bg1"/>
                </a:solidFill>
              </a:rPr>
              <a:t>There are lots of hypermedia formats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07F503-BEBF-4949-9D1B-0BBE3627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8" y="3092498"/>
            <a:ext cx="3475152" cy="5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993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A0ED2D-B10C-4EB7-ACC4-E13479A8F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52" y="466733"/>
            <a:ext cx="1340815" cy="231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26A18E-C700-4FA1-B113-1828B1CDE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662" y="0"/>
            <a:ext cx="8722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742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A0ED2D-B10C-4EB7-ACC4-E13479A8F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52" y="466733"/>
            <a:ext cx="1340815" cy="231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571D5B-7E8C-489E-BB4A-F7AE68835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662" y="0"/>
            <a:ext cx="8722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1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A0ED2D-B10C-4EB7-ACC4-E13479A8F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52" y="466733"/>
            <a:ext cx="1340815" cy="231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8831C4-85FA-4FE8-97BB-42CA3DD0D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245" y="0"/>
            <a:ext cx="8781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20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A566188-DA61-435D-B7D6-F237748F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CDD208-D64E-4053-BB7E-A9CF89D12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BCE11-89E8-41BA-B4BD-E2FCE086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67" y="863364"/>
            <a:ext cx="6657476" cy="5126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600" b="1" dirty="0">
                <a:solidFill>
                  <a:srgbClr val="FFFFFF"/>
                </a:solidFill>
              </a:rPr>
              <a:t>Life used to be so simple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3C2A17-5343-41E9-BE0B-BFA49AFA1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961243" y="2054826"/>
            <a:ext cx="0" cy="274320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88AF6865-A1CC-412A-9B26-C2D6EDBF0C26}"/>
              </a:ext>
            </a:extLst>
          </p:cNvPr>
          <p:cNvSpPr txBox="1">
            <a:spLocks/>
          </p:cNvSpPr>
          <p:nvPr/>
        </p:nvSpPr>
        <p:spPr>
          <a:xfrm>
            <a:off x="8217269" y="863364"/>
            <a:ext cx="3556607" cy="512612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FFFFFF"/>
                </a:solidFill>
              </a:rPr>
              <a:t>.NET Remoting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FFFFFF"/>
                </a:solidFill>
              </a:rPr>
              <a:t>XML Web Services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FFFFFF"/>
                </a:solidFill>
              </a:rPr>
              <a:t>WCF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FFFFFF"/>
                </a:solidFill>
              </a:rPr>
              <a:t>ASP.NET Web API</a:t>
            </a:r>
          </a:p>
          <a:p>
            <a:pPr marL="457200" indent="-457200">
              <a:lnSpc>
                <a:spcPct val="85000"/>
              </a:lnSpc>
              <a:buFont typeface="Wingdings" panose="05000000000000000000" pitchFamily="2" charset="2"/>
              <a:buChar char="ü"/>
            </a:pPr>
            <a:endParaRPr lang="en-US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239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A0ED2D-B10C-4EB7-ACC4-E13479A8F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52" y="466733"/>
            <a:ext cx="1340815" cy="231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AD4D26-9319-4550-8636-07631F153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545" y="0"/>
            <a:ext cx="8812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88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A0ED2D-B10C-4EB7-ACC4-E13479A8F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52" y="466733"/>
            <a:ext cx="1340815" cy="231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EDB45C-A283-4F3C-9A0B-0E57E98B5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545" y="0"/>
            <a:ext cx="8812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97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A0ED2D-B10C-4EB7-ACC4-E13479A8F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52" y="466733"/>
            <a:ext cx="1340815" cy="23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93AFFD-BE31-4B5B-8354-F215CE986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330" y="0"/>
            <a:ext cx="8791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388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A0ED2D-B10C-4EB7-ACC4-E13479A8F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52" y="466733"/>
            <a:ext cx="1340815" cy="23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FDCDD0-7F5A-4B33-A35A-58A6A92FD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662" y="0"/>
            <a:ext cx="8722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225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A0ED2D-B10C-4EB7-ACC4-E13479A8F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52" y="466733"/>
            <a:ext cx="1340815" cy="231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50DE47-ADA2-45E5-8908-9BA9416DD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363" y="0"/>
            <a:ext cx="8783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499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ECAED9-D819-4581-98CF-276FA0DE7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954DBC-42F4-48AD-B601-9EE4882F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192" y="278977"/>
            <a:ext cx="11689617" cy="6300047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C991-A8CC-490F-AFB8-E6A6DC4D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310" y="1286934"/>
            <a:ext cx="6026561" cy="4809066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1"/>
                </a:solidFill>
              </a:rPr>
              <a:t>Well suited to smart clients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07F503-BEBF-4949-9D1B-0BBE3627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8" y="3092498"/>
            <a:ext cx="3475152" cy="5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602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ECAED9-D819-4581-98CF-276FA0DE7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954DBC-42F4-48AD-B601-9EE4882F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192" y="278977"/>
            <a:ext cx="11689617" cy="6300047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C991-A8CC-490F-AFB8-E6A6DC4D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310" y="1286934"/>
            <a:ext cx="6026561" cy="4809066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1"/>
                </a:solidFill>
              </a:rPr>
              <a:t>Well suited to smart clients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1"/>
                </a:solidFill>
              </a:rPr>
              <a:t>It’s about more than data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07F503-BEBF-4949-9D1B-0BBE3627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8" y="3092498"/>
            <a:ext cx="3475152" cy="5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6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ECAED9-D819-4581-98CF-276FA0DE7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954DBC-42F4-48AD-B601-9EE4882F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192" y="278977"/>
            <a:ext cx="11689617" cy="6300047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C991-A8CC-490F-AFB8-E6A6DC4D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310" y="1286934"/>
            <a:ext cx="6026561" cy="4809066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1"/>
                </a:solidFill>
              </a:rPr>
              <a:t>Well suited to smart clients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1"/>
                </a:solidFill>
              </a:rPr>
              <a:t>It’s about more than data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1"/>
                </a:solidFill>
              </a:rPr>
              <a:t>Well suited for the web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07F503-BEBF-4949-9D1B-0BBE3627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8" y="3092498"/>
            <a:ext cx="3475152" cy="5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95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ECAED9-D819-4581-98CF-276FA0DE7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954DBC-42F4-48AD-B601-9EE4882F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192" y="278977"/>
            <a:ext cx="11689617" cy="6300047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C991-A8CC-490F-AFB8-E6A6DC4D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310" y="1286934"/>
            <a:ext cx="6026561" cy="4809066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1"/>
                </a:solidFill>
              </a:rPr>
              <a:t>Well suited to smart clients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1"/>
                </a:solidFill>
              </a:rPr>
              <a:t>It’s about more than data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1"/>
                </a:solidFill>
              </a:rPr>
              <a:t>Well suited for the web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1"/>
                </a:solidFill>
              </a:rPr>
              <a:t>Great tooling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07F503-BEBF-4949-9D1B-0BBE3627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8" y="3092498"/>
            <a:ext cx="3475152" cy="5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16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ECAED9-D819-4581-98CF-276FA0DE7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954DBC-42F4-48AD-B601-9EE4882F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192" y="278977"/>
            <a:ext cx="11689617" cy="6300047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C991-A8CC-490F-AFB8-E6A6DC4D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310" y="1286934"/>
            <a:ext cx="6026561" cy="4809066"/>
          </a:xfrm>
        </p:spPr>
        <p:txBody>
          <a:bodyPr anchor="t">
            <a:normAutofit/>
          </a:bodyPr>
          <a:lstStyle/>
          <a:p>
            <a:pPr marL="45720" indent="0">
              <a:lnSpc>
                <a:spcPct val="200000"/>
              </a:lnSpc>
              <a:buClr>
                <a:schemeClr val="bg1"/>
              </a:buClr>
              <a:buNone/>
            </a:pPr>
            <a:r>
              <a:rPr lang="en-GB" sz="2800" dirty="0">
                <a:solidFill>
                  <a:schemeClr val="bg1"/>
                </a:solidFill>
              </a:rPr>
              <a:t>Links:</a:t>
            </a:r>
          </a:p>
          <a:p>
            <a:pPr marL="45720" indent="0">
              <a:lnSpc>
                <a:spcPct val="200000"/>
              </a:lnSpc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https://github.com/kevinswiber/siren</a:t>
            </a:r>
          </a:p>
          <a:p>
            <a:pPr marL="45720" indent="0">
              <a:lnSpc>
                <a:spcPct val="200000"/>
              </a:lnSpc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https://github.com/agabani/FluentSiren</a:t>
            </a:r>
          </a:p>
          <a:p>
            <a:pPr marL="45720" indent="0">
              <a:lnSpc>
                <a:spcPct val="200000"/>
              </a:lnSpc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https://github.com/visualeyes/halcyon</a:t>
            </a:r>
          </a:p>
          <a:p>
            <a:pPr marL="45720" indent="0">
              <a:lnSpc>
                <a:spcPct val="200000"/>
              </a:lnSpc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https://github.com/nbarbettini/BeautifulRestApi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07F503-BEBF-4949-9D1B-0BBE3627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8" y="3092498"/>
            <a:ext cx="3475152" cy="5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55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CB0A0-0EA1-47F2-A0BD-1EEC4BD0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</a:pPr>
            <a:r>
              <a:rPr lang="en-US" sz="3800" b="1" dirty="0">
                <a:solidFill>
                  <a:srgbClr val="FFFFFF"/>
                </a:solidFill>
              </a:rPr>
              <a:t>And then this happened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750A46-74EF-4400-B3B3-659D01224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447" r="3" b="9524"/>
          <a:stretch/>
        </p:blipFill>
        <p:spPr>
          <a:xfrm>
            <a:off x="872064" y="857675"/>
            <a:ext cx="6045576" cy="5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574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C8E824-E412-447F-970F-CF5722946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1999" cy="685799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71C934-7D7D-41C5-9203-CEA15E705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55058" cy="6858000"/>
          </a:xfrm>
          <a:prstGeom prst="rect">
            <a:avLst/>
          </a:prstGeom>
          <a:solidFill>
            <a:schemeClr val="accent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3F2F2-DF2A-4216-B632-F054A07A5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94" y="643466"/>
            <a:ext cx="3145871" cy="5547536"/>
          </a:xfrm>
          <a:noFill/>
          <a:ln w="12700" cmpd="sng">
            <a:noFill/>
          </a:ln>
        </p:spPr>
        <p:txBody>
          <a:bodyPr anchor="ctr" anchorCtr="0">
            <a:normAutofit/>
          </a:bodyPr>
          <a:lstStyle/>
          <a:p>
            <a:pPr algn="ctr"/>
            <a:r>
              <a:rPr lang="en-GB" sz="2800" dirty="0">
                <a:solidFill>
                  <a:srgbClr val="FFFFFF"/>
                </a:solidFill>
              </a:rPr>
              <a:t>So what should I use?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D93F2A-1ABB-4582-9624-0FF7E588B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090" y="643466"/>
            <a:ext cx="1949819" cy="194981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D95F21-37BC-4823-80D2-E942663B6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85" y="2350857"/>
            <a:ext cx="5191729" cy="18171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E84A2F-C1F2-457C-A63B-9661573BB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399" y="4823455"/>
            <a:ext cx="2934109" cy="619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B2D473-932E-4063-917B-37E3A9494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054" y="5559384"/>
            <a:ext cx="4882491" cy="343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929BD-23EB-4E50-B65C-839A069AA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1829" y="4884493"/>
            <a:ext cx="835158" cy="362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A3A388-546E-4D05-B249-16BA091061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59" y="5019527"/>
            <a:ext cx="1721283" cy="539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AD4899-13CB-4657-93AC-44453CD864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2254" y="4523971"/>
            <a:ext cx="3475152" cy="59896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040B3F7-21E3-498F-9A6F-A9AA137C15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81475" y="4388810"/>
            <a:ext cx="1307933" cy="43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5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C8E824-E412-447F-970F-CF5722946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1999" cy="685799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71C934-7D7D-41C5-9203-CEA15E705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55058" cy="6858000"/>
          </a:xfrm>
          <a:prstGeom prst="rect">
            <a:avLst/>
          </a:prstGeom>
          <a:solidFill>
            <a:schemeClr val="accent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3F2F2-DF2A-4216-B632-F054A07A5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94" y="643466"/>
            <a:ext cx="3145871" cy="5547536"/>
          </a:xfrm>
          <a:noFill/>
          <a:ln w="12700" cmpd="sng">
            <a:noFill/>
          </a:ln>
        </p:spPr>
        <p:txBody>
          <a:bodyPr anchor="ctr" anchorCtr="0">
            <a:normAutofit/>
          </a:bodyPr>
          <a:lstStyle/>
          <a:p>
            <a:pPr algn="ctr"/>
            <a:r>
              <a:rPr lang="en-GB" sz="2800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916AC0-C8C3-4E4D-AEC7-F5CB48AAF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9652" y="1686426"/>
            <a:ext cx="6251366" cy="3485147"/>
          </a:xfrm>
        </p:spPr>
        <p:txBody>
          <a:bodyPr anchor="ctr" anchorCtr="0">
            <a:normAutofit fontScale="92500" lnSpcReduction="10000"/>
          </a:bodyPr>
          <a:lstStyle/>
          <a:p>
            <a:pPr marL="45720" indent="0">
              <a:buNone/>
            </a:pPr>
            <a:r>
              <a:rPr lang="en-GB" dirty="0"/>
              <a:t>Code &amp; Slides available: https://github.com/welshdave/CoreAPIs</a:t>
            </a:r>
          </a:p>
          <a:p>
            <a:pPr marL="45720" indent="0">
              <a:buNone/>
            </a:pPr>
            <a:endParaRPr lang="en-GB" dirty="0"/>
          </a:p>
          <a:p>
            <a:pPr marL="45720" indent="0">
              <a:buNone/>
            </a:pPr>
            <a:r>
              <a:rPr lang="en-US" dirty="0"/>
              <a:t>This presentation will soon be available on the conference website at the following link... </a:t>
            </a:r>
            <a:r>
              <a:rPr lang="en-GB" dirty="0"/>
              <a:t>https://skillsmatter.com/conferences/10107-prognet-london-2018#skillscasts</a:t>
            </a:r>
          </a:p>
          <a:p>
            <a:pPr marL="45720" indent="0">
              <a:buNone/>
            </a:pPr>
            <a:endParaRPr lang="en-GB" dirty="0"/>
          </a:p>
          <a:p>
            <a:pPr marL="45720" indent="0">
              <a:buNone/>
            </a:pPr>
            <a:r>
              <a:rPr lang="en-GB" dirty="0"/>
              <a:t>@</a:t>
            </a:r>
            <a:r>
              <a:rPr lang="en-GB" dirty="0" err="1"/>
              <a:t>welshdave</a:t>
            </a:r>
            <a:endParaRPr lang="en-GB" dirty="0"/>
          </a:p>
          <a:p>
            <a:pPr marL="45720" indent="0">
              <a:buNone/>
            </a:pPr>
            <a:r>
              <a:rPr lang="en-GB" dirty="0"/>
              <a:t>dave@dllewis.org</a:t>
            </a:r>
          </a:p>
        </p:txBody>
      </p:sp>
    </p:spTree>
    <p:extLst>
      <p:ext uri="{BB962C8B-B14F-4D97-AF65-F5344CB8AC3E}">
        <p14:creationId xmlns:p14="http://schemas.microsoft.com/office/powerpoint/2010/main" val="1939885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750A46-74EF-4400-B3B3-659D01224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447" r="3" b="9524"/>
          <a:stretch/>
        </p:blipFill>
        <p:spPr>
          <a:xfrm>
            <a:off x="872064" y="857675"/>
            <a:ext cx="6045576" cy="514066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45D799B-292D-4D2B-8BAC-C19DDCDEF96C}"/>
              </a:ext>
            </a:extLst>
          </p:cNvPr>
          <p:cNvSpPr txBox="1">
            <a:spLocks/>
          </p:cNvSpPr>
          <p:nvPr/>
        </p:nvSpPr>
        <p:spPr>
          <a:xfrm>
            <a:off x="7558564" y="914400"/>
            <a:ext cx="3912583" cy="4038600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31520" indent="-4572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2800" b="1" strike="sngStrike" dirty="0">
                <a:ea typeface="+mn-ea"/>
                <a:cs typeface="+mn-cs"/>
              </a:rPr>
              <a:t>NET</a:t>
            </a:r>
            <a:r>
              <a:rPr lang="en-US" sz="2800" b="1" strike="sngStrike" dirty="0">
                <a:latin typeface="+mn-lt"/>
                <a:ea typeface="+mn-ea"/>
                <a:cs typeface="+mn-cs"/>
              </a:rPr>
              <a:t> Remoting</a:t>
            </a:r>
          </a:p>
          <a:p>
            <a:pPr marL="342900" indent="-182880"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en-US" sz="1600" b="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219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750A46-74EF-4400-B3B3-659D01224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447" r="3" b="9524"/>
          <a:stretch/>
        </p:blipFill>
        <p:spPr>
          <a:xfrm>
            <a:off x="872064" y="857675"/>
            <a:ext cx="6045576" cy="514066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45D799B-292D-4D2B-8BAC-C19DDCDEF96C}"/>
              </a:ext>
            </a:extLst>
          </p:cNvPr>
          <p:cNvSpPr txBox="1">
            <a:spLocks/>
          </p:cNvSpPr>
          <p:nvPr/>
        </p:nvSpPr>
        <p:spPr>
          <a:xfrm>
            <a:off x="7558564" y="914400"/>
            <a:ext cx="3912583" cy="5083944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31520" indent="-4572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2800" b="1" strike="sngStrike" dirty="0">
                <a:ea typeface="+mn-ea"/>
                <a:cs typeface="+mn-cs"/>
              </a:rPr>
              <a:t>NET</a:t>
            </a:r>
            <a:r>
              <a:rPr lang="en-US" sz="2800" b="1" strike="sngStrike" dirty="0">
                <a:latin typeface="+mn-lt"/>
                <a:ea typeface="+mn-ea"/>
                <a:cs typeface="+mn-cs"/>
              </a:rPr>
              <a:t> Remoting</a:t>
            </a:r>
          </a:p>
          <a:p>
            <a:pPr marL="731520" indent="-4572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2800" b="1" strike="sngStrike" dirty="0">
                <a:latin typeface="+mn-lt"/>
                <a:ea typeface="+mn-ea"/>
                <a:cs typeface="+mn-cs"/>
              </a:rPr>
              <a:t>XML Web Services</a:t>
            </a:r>
          </a:p>
          <a:p>
            <a:pPr marL="342900" indent="-182880"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en-US" sz="1600" b="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9609132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0</TotalTime>
  <Words>746</Words>
  <Application>Microsoft Office PowerPoint</Application>
  <PresentationFormat>Widescreen</PresentationFormat>
  <Paragraphs>191</Paragraphs>
  <Slides>71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MS PGothic</vt:lpstr>
      <vt:lpstr>Abadi</vt:lpstr>
      <vt:lpstr>Arial</vt:lpstr>
      <vt:lpstr>Calibri</vt:lpstr>
      <vt:lpstr>Corbel</vt:lpstr>
      <vt:lpstr>Times New Roman</vt:lpstr>
      <vt:lpstr>Wingdings</vt:lpstr>
      <vt:lpstr>Basis</vt:lpstr>
      <vt:lpstr>Core APIs: gRPC, GraphQL or HATEOAS - what's a dev to do?</vt:lpstr>
      <vt:lpstr>Life used to be so simple</vt:lpstr>
      <vt:lpstr>Life used to be so simple</vt:lpstr>
      <vt:lpstr>Life used to be so simple</vt:lpstr>
      <vt:lpstr>Life used to be so simple</vt:lpstr>
      <vt:lpstr>Life used to be so simple</vt:lpstr>
      <vt:lpstr>And then this happened</vt:lpstr>
      <vt:lpstr>PowerPoint Presentation</vt:lpstr>
      <vt:lpstr>PowerPoint Presentation</vt:lpstr>
      <vt:lpstr>PowerPoint Presentation</vt:lpstr>
      <vt:lpstr>PowerPoint Presentation</vt:lpstr>
      <vt:lpstr>So we just build a REST API using Web API, right?</vt:lpstr>
      <vt:lpstr>So we just build a REST API using Web API, right?</vt:lpstr>
      <vt:lpstr>PowerPoint Presentation</vt:lpstr>
      <vt:lpstr>PowerPoint Presentation</vt:lpstr>
      <vt:lpstr>So, what are the options?</vt:lpstr>
      <vt:lpstr>So, what are the options?</vt:lpstr>
      <vt:lpstr>So, what are the options?</vt:lpstr>
      <vt:lpstr>So, what are the options?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what should I use?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2018-09-10T19:41:56Z</dcterms:created>
  <dcterms:modified xsi:type="dcterms:W3CDTF">2018-09-11T16:08:36Z</dcterms:modified>
</cp:coreProperties>
</file>